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</p:sldIdLst>
  <p:sldSz cx="9144000" cy="648335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mover o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4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4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50C906E9-74DD-4D12-A7E2-84E803AB8217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sldImg"/>
          </p:nvPr>
        </p:nvSpPr>
        <p:spPr>
          <a:xfrm>
            <a:off x="1252440" y="1143000"/>
            <a:ext cx="4352040" cy="3085560"/>
          </a:xfrm>
          <a:prstGeom prst="rect">
            <a:avLst/>
          </a:prstGeom>
          <a:ln w="0">
            <a:noFill/>
          </a:ln>
        </p:spPr>
      </p:sp>
      <p:sp>
        <p:nvSpPr>
          <p:cNvPr id="6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604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000000"/>
                </a:solidFill>
                <a:latin typeface="Times New Roman"/>
                <a:ea typeface="MS P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endParaRPr b="0" lang="pt-BR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  <a:buNone/>
            </a:pPr>
            <a:endParaRPr b="0" lang="pt-BR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  <a:buNone/>
            </a:pPr>
            <a:endParaRPr b="0" lang="pt-BR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  <a:buNone/>
            </a:pPr>
            <a:endParaRPr b="0" lang="pt-BR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  <a:buNone/>
            </a:pPr>
            <a:endParaRPr b="0" lang="pt-BR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  <a:buNone/>
            </a:pPr>
            <a:endParaRPr b="0" lang="pt-BR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  <a:buNone/>
            </a:pPr>
            <a:endParaRPr b="0" lang="pt-BR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  <a:buNone/>
            </a:pPr>
            <a:endParaRPr b="0" lang="pt-BR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  <a:buNone/>
            </a:pPr>
            <a:endParaRPr b="0" lang="pt-B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ubTitle"/>
          </p:nvPr>
        </p:nvSpPr>
        <p:spPr>
          <a:xfrm>
            <a:off x="457200" y="258480"/>
            <a:ext cx="8229240" cy="501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323964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602208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/>
          </p:nvPr>
        </p:nvSpPr>
        <p:spPr>
          <a:xfrm>
            <a:off x="45720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8" name="PlaceHolder 6"/>
          <p:cNvSpPr>
            <a:spLocks noGrp="1"/>
          </p:cNvSpPr>
          <p:nvPr>
            <p:ph/>
          </p:nvPr>
        </p:nvSpPr>
        <p:spPr>
          <a:xfrm>
            <a:off x="323964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9" name="PlaceHolder 7"/>
          <p:cNvSpPr>
            <a:spLocks noGrp="1"/>
          </p:cNvSpPr>
          <p:nvPr>
            <p:ph/>
          </p:nvPr>
        </p:nvSpPr>
        <p:spPr>
          <a:xfrm>
            <a:off x="602208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subTitle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subTitle"/>
          </p:nvPr>
        </p:nvSpPr>
        <p:spPr>
          <a:xfrm>
            <a:off x="457200" y="258480"/>
            <a:ext cx="8229240" cy="501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1" name="PlaceHolder 5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323964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/>
          </p:nvPr>
        </p:nvSpPr>
        <p:spPr>
          <a:xfrm>
            <a:off x="602208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/>
          </p:nvPr>
        </p:nvSpPr>
        <p:spPr>
          <a:xfrm>
            <a:off x="45720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7" name="PlaceHolder 6"/>
          <p:cNvSpPr>
            <a:spLocks noGrp="1"/>
          </p:cNvSpPr>
          <p:nvPr>
            <p:ph/>
          </p:nvPr>
        </p:nvSpPr>
        <p:spPr>
          <a:xfrm>
            <a:off x="323964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8" name="PlaceHolder 7"/>
          <p:cNvSpPr>
            <a:spLocks noGrp="1"/>
          </p:cNvSpPr>
          <p:nvPr>
            <p:ph/>
          </p:nvPr>
        </p:nvSpPr>
        <p:spPr>
          <a:xfrm>
            <a:off x="602208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subTitle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ubTitle"/>
          </p:nvPr>
        </p:nvSpPr>
        <p:spPr>
          <a:xfrm>
            <a:off x="457200" y="258480"/>
            <a:ext cx="8229240" cy="501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22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30" name="PlaceHolder 5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/>
          </p:nvPr>
        </p:nvSpPr>
        <p:spPr>
          <a:xfrm>
            <a:off x="323964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/>
          </p:nvPr>
        </p:nvSpPr>
        <p:spPr>
          <a:xfrm>
            <a:off x="602208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35" name="PlaceHolder 5"/>
          <p:cNvSpPr>
            <a:spLocks noGrp="1"/>
          </p:cNvSpPr>
          <p:nvPr>
            <p:ph/>
          </p:nvPr>
        </p:nvSpPr>
        <p:spPr>
          <a:xfrm>
            <a:off x="45720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36" name="PlaceHolder 6"/>
          <p:cNvSpPr>
            <a:spLocks noGrp="1"/>
          </p:cNvSpPr>
          <p:nvPr>
            <p:ph/>
          </p:nvPr>
        </p:nvSpPr>
        <p:spPr>
          <a:xfrm>
            <a:off x="323964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37" name="PlaceHolder 7"/>
          <p:cNvSpPr>
            <a:spLocks noGrp="1"/>
          </p:cNvSpPr>
          <p:nvPr>
            <p:ph/>
          </p:nvPr>
        </p:nvSpPr>
        <p:spPr>
          <a:xfrm>
            <a:off x="602208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58480"/>
            <a:ext cx="8229240" cy="501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23964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2208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45720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323964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602208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58480"/>
            <a:ext cx="8229240" cy="501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323964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2208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45720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323964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602208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58480"/>
            <a:ext cx="8229240" cy="501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323964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02208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5720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>
          <a:xfrm>
            <a:off x="323964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>
          <a:xfrm>
            <a:off x="602208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457200" y="258480"/>
            <a:ext cx="8229240" cy="501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58480"/>
            <a:ext cx="8229240" cy="501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323964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02208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45720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323964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602208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457200" y="258480"/>
            <a:ext cx="8229240" cy="501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323964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02208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45720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/>
          </p:nvPr>
        </p:nvSpPr>
        <p:spPr>
          <a:xfrm>
            <a:off x="323964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/>
          </p:nvPr>
        </p:nvSpPr>
        <p:spPr>
          <a:xfrm>
            <a:off x="602208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457200" y="258480"/>
            <a:ext cx="8229240" cy="501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323964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602208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45720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/>
          </p:nvPr>
        </p:nvSpPr>
        <p:spPr>
          <a:xfrm>
            <a:off x="323964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/>
          </p:nvPr>
        </p:nvSpPr>
        <p:spPr>
          <a:xfrm>
            <a:off x="602208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457200" y="258480"/>
            <a:ext cx="8229240" cy="501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457200" y="3480840"/>
            <a:ext cx="822924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4674240" y="15170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45720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/>
          </p:nvPr>
        </p:nvSpPr>
        <p:spPr>
          <a:xfrm>
            <a:off x="4674240" y="3480840"/>
            <a:ext cx="40158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323964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6022080" y="15170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/>
          </p:nvPr>
        </p:nvSpPr>
        <p:spPr>
          <a:xfrm>
            <a:off x="45720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/>
          </p:nvPr>
        </p:nvSpPr>
        <p:spPr>
          <a:xfrm>
            <a:off x="323964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/>
          </p:nvPr>
        </p:nvSpPr>
        <p:spPr>
          <a:xfrm>
            <a:off x="6022080" y="3480840"/>
            <a:ext cx="2649600" cy="179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ubTitle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1"/>
          <p:cNvSpPr/>
          <p:nvPr/>
        </p:nvSpPr>
        <p:spPr>
          <a:xfrm>
            <a:off x="0" y="0"/>
            <a:ext cx="9143280" cy="150156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" name="" descr=""/>
          <p:cNvPicPr/>
          <p:nvPr/>
        </p:nvPicPr>
        <p:blipFill>
          <a:blip r:embed="rId2"/>
          <a:stretch/>
        </p:blipFill>
        <p:spPr>
          <a:xfrm>
            <a:off x="7740000" y="6059520"/>
            <a:ext cx="1259640" cy="2401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ctangle 1"/>
          <p:cNvSpPr/>
          <p:nvPr/>
        </p:nvSpPr>
        <p:spPr>
          <a:xfrm>
            <a:off x="0" y="0"/>
            <a:ext cx="9143280" cy="150156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Rectangle 1"/>
          <p:cNvSpPr/>
          <p:nvPr/>
        </p:nvSpPr>
        <p:spPr>
          <a:xfrm>
            <a:off x="0" y="0"/>
            <a:ext cx="9143280" cy="150156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/>
          <p:cNvSpPr/>
          <p:nvPr/>
        </p:nvSpPr>
        <p:spPr>
          <a:xfrm>
            <a:off x="0" y="0"/>
            <a:ext cx="9143280" cy="150156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7740000" y="6059520"/>
            <a:ext cx="1259640" cy="24012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1"/>
          <p:cNvSpPr/>
          <p:nvPr/>
        </p:nvSpPr>
        <p:spPr>
          <a:xfrm>
            <a:off x="0" y="0"/>
            <a:ext cx="9143280" cy="150156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7740000" y="6059520"/>
            <a:ext cx="1259640" cy="240120"/>
          </a:xfrm>
          <a:prstGeom prst="rect">
            <a:avLst/>
          </a:prstGeom>
          <a:ln w="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"/>
          <p:cNvSpPr/>
          <p:nvPr/>
        </p:nvSpPr>
        <p:spPr>
          <a:xfrm>
            <a:off x="0" y="0"/>
            <a:ext cx="9143280" cy="150156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7740000" y="6059520"/>
            <a:ext cx="1259640" cy="240120"/>
          </a:xfrm>
          <a:prstGeom prst="rect">
            <a:avLst/>
          </a:prstGeom>
          <a:ln w="0"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"/>
          <p:cNvSpPr/>
          <p:nvPr/>
        </p:nvSpPr>
        <p:spPr>
          <a:xfrm>
            <a:off x="0" y="0"/>
            <a:ext cx="9143280" cy="150156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7740000" y="6059520"/>
            <a:ext cx="1259640" cy="240120"/>
          </a:xfrm>
          <a:prstGeom prst="rect">
            <a:avLst/>
          </a:prstGeom>
          <a:ln w="0">
            <a:noFill/>
          </a:ln>
        </p:spPr>
      </p:pic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"/>
          <p:cNvSpPr/>
          <p:nvPr/>
        </p:nvSpPr>
        <p:spPr>
          <a:xfrm>
            <a:off x="0" y="0"/>
            <a:ext cx="9143280" cy="150156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01" name="" descr=""/>
          <p:cNvPicPr/>
          <p:nvPr/>
        </p:nvPicPr>
        <p:blipFill>
          <a:blip r:embed="rId2"/>
          <a:stretch/>
        </p:blipFill>
        <p:spPr>
          <a:xfrm>
            <a:off x="7740000" y="6059520"/>
            <a:ext cx="1259640" cy="240120"/>
          </a:xfrm>
          <a:prstGeom prst="rect">
            <a:avLst/>
          </a:prstGeom>
          <a:ln w="0">
            <a:noFill/>
          </a:ln>
        </p:spPr>
      </p:pic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1"/>
          <p:cNvSpPr/>
          <p:nvPr/>
        </p:nvSpPr>
        <p:spPr>
          <a:xfrm>
            <a:off x="0" y="0"/>
            <a:ext cx="9143280" cy="150156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41" name="" descr=""/>
          <p:cNvPicPr/>
          <p:nvPr/>
        </p:nvPicPr>
        <p:blipFill>
          <a:blip r:embed="rId2"/>
          <a:stretch/>
        </p:blipFill>
        <p:spPr>
          <a:xfrm>
            <a:off x="7740000" y="6059520"/>
            <a:ext cx="1259640" cy="240120"/>
          </a:xfrm>
          <a:prstGeom prst="rect">
            <a:avLst/>
          </a:prstGeom>
          <a:ln w="0">
            <a:noFill/>
          </a:ln>
        </p:spPr>
      </p:pic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"/>
          <p:cNvSpPr/>
          <p:nvPr/>
        </p:nvSpPr>
        <p:spPr>
          <a:xfrm>
            <a:off x="0" y="0"/>
            <a:ext cx="9143280" cy="150156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81" name="" descr=""/>
          <p:cNvPicPr/>
          <p:nvPr/>
        </p:nvPicPr>
        <p:blipFill>
          <a:blip r:embed="rId2"/>
          <a:stretch/>
        </p:blipFill>
        <p:spPr>
          <a:xfrm>
            <a:off x="7740000" y="6059520"/>
            <a:ext cx="1259640" cy="240120"/>
          </a:xfrm>
          <a:prstGeom prst="rect">
            <a:avLst/>
          </a:prstGeom>
          <a:ln w="0">
            <a:noFill/>
          </a:ln>
        </p:spPr>
      </p:pic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Rectangle 1"/>
          <p:cNvSpPr/>
          <p:nvPr/>
        </p:nvSpPr>
        <p:spPr>
          <a:xfrm>
            <a:off x="0" y="0"/>
            <a:ext cx="9143280" cy="150156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21" name="" descr=""/>
          <p:cNvPicPr/>
          <p:nvPr/>
        </p:nvPicPr>
        <p:blipFill>
          <a:blip r:embed="rId2"/>
          <a:stretch/>
        </p:blipFill>
        <p:spPr>
          <a:xfrm>
            <a:off x="7740000" y="6059520"/>
            <a:ext cx="1259640" cy="240120"/>
          </a:xfrm>
          <a:prstGeom prst="rect">
            <a:avLst/>
          </a:prstGeom>
          <a:ln w="0">
            <a:noFill/>
          </a:ln>
        </p:spPr>
      </p:pic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258480"/>
            <a:ext cx="8229240" cy="108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457200" y="1517040"/>
            <a:ext cx="822924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0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2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7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8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9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Retângulo 41"/>
          <p:cNvSpPr/>
          <p:nvPr/>
        </p:nvSpPr>
        <p:spPr>
          <a:xfrm>
            <a:off x="6865200" y="3669840"/>
            <a:ext cx="2277000" cy="217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5" name="Retângulo 114"/>
          <p:cNvSpPr/>
          <p:nvPr/>
        </p:nvSpPr>
        <p:spPr>
          <a:xfrm>
            <a:off x="7370640" y="1556280"/>
            <a:ext cx="1772640" cy="2112840"/>
          </a:xfrm>
          <a:prstGeom prst="rect">
            <a:avLst/>
          </a:prstGeom>
          <a:solidFill>
            <a:srgbClr val="27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6" name="Retângulo 118"/>
          <p:cNvSpPr/>
          <p:nvPr/>
        </p:nvSpPr>
        <p:spPr>
          <a:xfrm>
            <a:off x="-6840" y="1555920"/>
            <a:ext cx="2222280" cy="24148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7" name="Retângulo 128"/>
          <p:cNvSpPr/>
          <p:nvPr/>
        </p:nvSpPr>
        <p:spPr>
          <a:xfrm>
            <a:off x="1707480" y="1551600"/>
            <a:ext cx="2223720" cy="2419920"/>
          </a:xfrm>
          <a:prstGeom prst="rect">
            <a:avLst/>
          </a:prstGeom>
          <a:solidFill>
            <a:srgbClr val="5dc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8" name="Retângulo 132"/>
          <p:cNvSpPr/>
          <p:nvPr/>
        </p:nvSpPr>
        <p:spPr>
          <a:xfrm>
            <a:off x="5147640" y="1555200"/>
            <a:ext cx="2226600" cy="2414880"/>
          </a:xfrm>
          <a:prstGeom prst="rect">
            <a:avLst/>
          </a:prstGeom>
          <a:solidFill>
            <a:srgbClr val="316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9" name="Retângulo 133"/>
          <p:cNvSpPr/>
          <p:nvPr/>
        </p:nvSpPr>
        <p:spPr>
          <a:xfrm>
            <a:off x="3431160" y="1556280"/>
            <a:ext cx="2223720" cy="2413440"/>
          </a:xfrm>
          <a:prstGeom prst="rect">
            <a:avLst/>
          </a:prstGeom>
          <a:solidFill>
            <a:srgbClr val="fdd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0" name="CaixaDeTexto 2"/>
          <p:cNvSpPr/>
          <p:nvPr/>
        </p:nvSpPr>
        <p:spPr>
          <a:xfrm>
            <a:off x="78120" y="2098080"/>
            <a:ext cx="1659960" cy="7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1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451" name="CaixaDeTexto 2"/>
          <p:cNvSpPr/>
          <p:nvPr/>
        </p:nvSpPr>
        <p:spPr>
          <a:xfrm>
            <a:off x="-174960" y="3057840"/>
            <a:ext cx="212724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2080" spc="-1" strike="noStrike">
                <a:solidFill>
                  <a:srgbClr val="ffffff"/>
                </a:solidFill>
                <a:latin typeface="Century Gothic"/>
                <a:ea typeface="Dotum"/>
              </a:rPr>
              <a:t>Introdução</a:t>
            </a:r>
            <a:endParaRPr b="0" lang="pt-BR" sz="2080" spc="-1" strike="noStrike">
              <a:latin typeface="Arial"/>
            </a:endParaRPr>
          </a:p>
        </p:txBody>
      </p:sp>
      <p:sp>
        <p:nvSpPr>
          <p:cNvPr id="452" name="CaixaDeTexto 2"/>
          <p:cNvSpPr/>
          <p:nvPr/>
        </p:nvSpPr>
        <p:spPr>
          <a:xfrm>
            <a:off x="1771560" y="2109240"/>
            <a:ext cx="1659960" cy="7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2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453" name="CaixaDeTexto 2"/>
          <p:cNvSpPr/>
          <p:nvPr/>
        </p:nvSpPr>
        <p:spPr>
          <a:xfrm>
            <a:off x="1547640" y="3070800"/>
            <a:ext cx="20581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2080" spc="-1" strike="noStrike">
                <a:solidFill>
                  <a:srgbClr val="ffffff"/>
                </a:solidFill>
                <a:latin typeface="Century Gothic"/>
                <a:ea typeface="Dotum"/>
              </a:rPr>
              <a:t>O Problema</a:t>
            </a:r>
            <a:endParaRPr b="0" lang="pt-BR" sz="2080" spc="-1" strike="noStrike">
              <a:latin typeface="Arial"/>
            </a:endParaRPr>
          </a:p>
        </p:txBody>
      </p:sp>
      <p:sp>
        <p:nvSpPr>
          <p:cNvPr id="454" name="CaixaDeTexto 2"/>
          <p:cNvSpPr/>
          <p:nvPr/>
        </p:nvSpPr>
        <p:spPr>
          <a:xfrm>
            <a:off x="5661360" y="2097720"/>
            <a:ext cx="1658520" cy="7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4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455" name="CaixaDeTexto 2"/>
          <p:cNvSpPr/>
          <p:nvPr/>
        </p:nvSpPr>
        <p:spPr>
          <a:xfrm>
            <a:off x="5504760" y="3057840"/>
            <a:ext cx="205668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2080" spc="-1" strike="noStrike">
                <a:solidFill>
                  <a:srgbClr val="ffffff"/>
                </a:solidFill>
                <a:latin typeface="Century Gothic"/>
                <a:ea typeface="Dotum"/>
              </a:rPr>
              <a:t>Solução</a:t>
            </a:r>
            <a:endParaRPr b="0" lang="pt-BR" sz="2080" spc="-1" strike="noStrike">
              <a:latin typeface="Arial"/>
            </a:endParaRPr>
          </a:p>
        </p:txBody>
      </p:sp>
      <p:sp>
        <p:nvSpPr>
          <p:cNvPr id="456" name="CaixaDeTexto 2"/>
          <p:cNvSpPr/>
          <p:nvPr/>
        </p:nvSpPr>
        <p:spPr>
          <a:xfrm>
            <a:off x="1902960" y="4886640"/>
            <a:ext cx="1658520" cy="7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7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457" name="CaixaDeTexto 2"/>
          <p:cNvSpPr/>
          <p:nvPr/>
        </p:nvSpPr>
        <p:spPr>
          <a:xfrm>
            <a:off x="3664440" y="2101320"/>
            <a:ext cx="1658520" cy="7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3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458" name="CaixaDeTexto 2"/>
          <p:cNvSpPr/>
          <p:nvPr/>
        </p:nvSpPr>
        <p:spPr>
          <a:xfrm>
            <a:off x="3431160" y="2913840"/>
            <a:ext cx="2056680" cy="62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2080" spc="-1" strike="noStrike">
                <a:solidFill>
                  <a:srgbClr val="ffffff"/>
                </a:solidFill>
                <a:latin typeface="Century Gothic"/>
                <a:ea typeface="Dotum"/>
              </a:rPr>
              <a:t>Tamanho de mercado</a:t>
            </a:r>
            <a:endParaRPr b="0" lang="pt-BR" sz="2080" spc="-1" strike="noStrike">
              <a:latin typeface="Arial"/>
            </a:endParaRPr>
          </a:p>
        </p:txBody>
      </p:sp>
      <p:sp>
        <p:nvSpPr>
          <p:cNvPr id="459" name="CaixaDeTexto 2"/>
          <p:cNvSpPr/>
          <p:nvPr/>
        </p:nvSpPr>
        <p:spPr>
          <a:xfrm>
            <a:off x="161280" y="4916880"/>
            <a:ext cx="1658520" cy="7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6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460" name="Retângulo 29"/>
          <p:cNvSpPr/>
          <p:nvPr/>
        </p:nvSpPr>
        <p:spPr>
          <a:xfrm>
            <a:off x="-7920" y="3684600"/>
            <a:ext cx="2222280" cy="2164680"/>
          </a:xfrm>
          <a:prstGeom prst="rect">
            <a:avLst/>
          </a:prstGeom>
          <a:solidFill>
            <a:srgbClr val="5dc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1" name="Retângulo 30"/>
          <p:cNvSpPr/>
          <p:nvPr/>
        </p:nvSpPr>
        <p:spPr>
          <a:xfrm>
            <a:off x="1714320" y="3684600"/>
            <a:ext cx="2223720" cy="2163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2" name="Retângulo 31"/>
          <p:cNvSpPr/>
          <p:nvPr/>
        </p:nvSpPr>
        <p:spPr>
          <a:xfrm>
            <a:off x="5146200" y="3684240"/>
            <a:ext cx="2226600" cy="2164320"/>
          </a:xfrm>
          <a:prstGeom prst="rect">
            <a:avLst/>
          </a:prstGeom>
          <a:solidFill>
            <a:srgbClr val="27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3" name="Retângulo 32"/>
          <p:cNvSpPr/>
          <p:nvPr/>
        </p:nvSpPr>
        <p:spPr>
          <a:xfrm>
            <a:off x="3430080" y="3684600"/>
            <a:ext cx="2223720" cy="2163240"/>
          </a:xfrm>
          <a:prstGeom prst="rect">
            <a:avLst/>
          </a:prstGeom>
          <a:solidFill>
            <a:srgbClr val="316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4" name="CaixaDeTexto 2"/>
          <p:cNvSpPr/>
          <p:nvPr/>
        </p:nvSpPr>
        <p:spPr>
          <a:xfrm>
            <a:off x="7427880" y="2169360"/>
            <a:ext cx="1659960" cy="7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5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465" name="CaixaDeTexto 2"/>
          <p:cNvSpPr/>
          <p:nvPr/>
        </p:nvSpPr>
        <p:spPr>
          <a:xfrm>
            <a:off x="7241400" y="2918160"/>
            <a:ext cx="2058120" cy="62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2080" spc="-1" strike="noStrike">
                <a:solidFill>
                  <a:srgbClr val="ffffff"/>
                </a:solidFill>
                <a:latin typeface="Century Gothic"/>
                <a:ea typeface="Dotum"/>
              </a:rPr>
              <a:t>Modelo de Negócios</a:t>
            </a:r>
            <a:endParaRPr b="0" lang="pt-BR" sz="2080" spc="-1" strike="noStrike">
              <a:latin typeface="Arial"/>
            </a:endParaRPr>
          </a:p>
        </p:txBody>
      </p:sp>
      <p:sp>
        <p:nvSpPr>
          <p:cNvPr id="466" name="CaixaDeTexto 2"/>
          <p:cNvSpPr/>
          <p:nvPr/>
        </p:nvSpPr>
        <p:spPr>
          <a:xfrm>
            <a:off x="64800" y="3987360"/>
            <a:ext cx="1659960" cy="7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6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467" name="CaixaDeTexto 2"/>
          <p:cNvSpPr/>
          <p:nvPr/>
        </p:nvSpPr>
        <p:spPr>
          <a:xfrm>
            <a:off x="-427680" y="5419800"/>
            <a:ext cx="2545200" cy="3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1890" spc="-1" strike="noStrike">
                <a:solidFill>
                  <a:srgbClr val="ffffff"/>
                </a:solidFill>
                <a:latin typeface="Century Gothic"/>
                <a:ea typeface="Dotum"/>
              </a:rPr>
              <a:t>Competidores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468" name="CaixaDeTexto 2"/>
          <p:cNvSpPr/>
          <p:nvPr/>
        </p:nvSpPr>
        <p:spPr>
          <a:xfrm>
            <a:off x="3737160" y="3975840"/>
            <a:ext cx="1658520" cy="7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8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469" name="CaixaDeTexto 2"/>
          <p:cNvSpPr/>
          <p:nvPr/>
        </p:nvSpPr>
        <p:spPr>
          <a:xfrm>
            <a:off x="3345120" y="4938480"/>
            <a:ext cx="2422800" cy="38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2270" spc="-1" strike="noStrike">
                <a:solidFill>
                  <a:srgbClr val="ffffff"/>
                </a:solidFill>
                <a:latin typeface="Century Gothic"/>
                <a:ea typeface="Dotum"/>
              </a:rPr>
              <a:t>Time</a:t>
            </a:r>
            <a:endParaRPr b="0" lang="pt-BR" sz="2270" spc="-1" strike="noStrike">
              <a:latin typeface="Arial"/>
            </a:endParaRPr>
          </a:p>
        </p:txBody>
      </p:sp>
      <p:sp>
        <p:nvSpPr>
          <p:cNvPr id="470" name="CaixaDeTexto 2"/>
          <p:cNvSpPr/>
          <p:nvPr/>
        </p:nvSpPr>
        <p:spPr>
          <a:xfrm>
            <a:off x="1758240" y="3979800"/>
            <a:ext cx="1658520" cy="7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7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471" name="CaixaDeTexto 2"/>
          <p:cNvSpPr/>
          <p:nvPr/>
        </p:nvSpPr>
        <p:spPr>
          <a:xfrm>
            <a:off x="1317240" y="4767480"/>
            <a:ext cx="2429640" cy="62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2080" spc="-1" strike="noStrike">
                <a:solidFill>
                  <a:srgbClr val="ffffff"/>
                </a:solidFill>
                <a:latin typeface="Century Gothic"/>
                <a:ea typeface="Dotum"/>
              </a:rPr>
              <a:t>Resultados atingidos</a:t>
            </a:r>
            <a:endParaRPr b="0" lang="pt-BR" sz="2080" spc="-1" strike="noStrike">
              <a:latin typeface="Arial"/>
            </a:endParaRPr>
          </a:p>
        </p:txBody>
      </p:sp>
      <p:sp>
        <p:nvSpPr>
          <p:cNvPr id="472" name="CaixaDeTexto 2"/>
          <p:cNvSpPr/>
          <p:nvPr/>
        </p:nvSpPr>
        <p:spPr>
          <a:xfrm>
            <a:off x="5725440" y="3977280"/>
            <a:ext cx="1658520" cy="7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9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473" name="CaixaDeTexto 2"/>
          <p:cNvSpPr/>
          <p:nvPr/>
        </p:nvSpPr>
        <p:spPr>
          <a:xfrm>
            <a:off x="5333400" y="4958280"/>
            <a:ext cx="24228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1979" spc="-1" strike="noStrike">
                <a:solidFill>
                  <a:srgbClr val="ffffff"/>
                </a:solidFill>
                <a:latin typeface="Century Gothic"/>
                <a:ea typeface="Dotum"/>
              </a:rPr>
              <a:t>Investimento</a:t>
            </a:r>
            <a:endParaRPr b="0" lang="pt-BR" sz="1979" spc="-1" strike="noStrike">
              <a:latin typeface="Arial"/>
            </a:endParaRPr>
          </a:p>
        </p:txBody>
      </p:sp>
      <p:sp>
        <p:nvSpPr>
          <p:cNvPr id="474" name="CaixaDeTexto 2"/>
          <p:cNvSpPr/>
          <p:nvPr/>
        </p:nvSpPr>
        <p:spPr>
          <a:xfrm>
            <a:off x="7426800" y="3981240"/>
            <a:ext cx="1658520" cy="7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10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475" name="CaixaDeTexto 2"/>
          <p:cNvSpPr/>
          <p:nvPr/>
        </p:nvSpPr>
        <p:spPr>
          <a:xfrm>
            <a:off x="7049160" y="4952520"/>
            <a:ext cx="242964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2080" spc="-1" strike="noStrike">
                <a:solidFill>
                  <a:srgbClr val="ffffff"/>
                </a:solidFill>
                <a:latin typeface="Century Gothic"/>
                <a:ea typeface="Dotum"/>
              </a:rPr>
              <a:t>Fechamento</a:t>
            </a:r>
            <a:endParaRPr b="0" lang="pt-BR" sz="2080" spc="-1" strike="noStrike">
              <a:latin typeface="Arial"/>
            </a:endParaRPr>
          </a:p>
        </p:txBody>
      </p:sp>
      <p:sp>
        <p:nvSpPr>
          <p:cNvPr id="476" name="Rectangle 49"/>
          <p:cNvSpPr/>
          <p:nvPr/>
        </p:nvSpPr>
        <p:spPr>
          <a:xfrm>
            <a:off x="0" y="0"/>
            <a:ext cx="9143280" cy="161100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7" name="TextBox 50"/>
          <p:cNvSpPr/>
          <p:nvPr/>
        </p:nvSpPr>
        <p:spPr>
          <a:xfrm>
            <a:off x="548640" y="491760"/>
            <a:ext cx="611100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200" spc="-1" strike="noStrike">
                <a:solidFill>
                  <a:srgbClr val="ffffff"/>
                </a:solidFill>
                <a:latin typeface="Arial Black"/>
                <a:ea typeface="MS PGothic"/>
              </a:rPr>
              <a:t>PITCH 10 STEPS 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478" name="Imagem 8" descr=""/>
          <p:cNvPicPr/>
          <p:nvPr/>
        </p:nvPicPr>
        <p:blipFill>
          <a:blip r:embed="rId1"/>
          <a:srcRect l="0" t="0" r="0" b="24649"/>
          <a:stretch/>
        </p:blipFill>
        <p:spPr>
          <a:xfrm>
            <a:off x="7886160" y="208440"/>
            <a:ext cx="1067040" cy="52596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0"/>
                      </p:stCondLst>
                      <p:childTnLst>
                        <p:par>
                          <p:cTn id="4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5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5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nodeType="withEffect" fill="hold" presetClass="entr" presetID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7" presetSubtype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35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35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nodeType="withEffect" fill="hold" presetClass="entr" presetID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7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3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3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1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7" presetSubtype="1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3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3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nodeType="withEffect" fill="hold" presetClass="entr" presetID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7" presetSubtype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35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35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nodeType="withEffect" fill="hold" presetClass="entr" presetID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"/>
                            </p:stCondLst>
                            <p:childTnLst>
                              <p:par>
                                <p:cTn id="56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35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35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nodeType="withEffect" fill="hold" presetClass="entr" presetID="1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5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nodeType="withEffect" fill="hold" presetClass="entr" presetID="17" presetSubtype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35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35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nodeType="withEffect" fill="hold" presetClass="entr" presetID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5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nodeType="withEffect" fill="hold" presetClass="entr" presetID="17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3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3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nodeType="withEffect" fill="hold" presetClass="entr" presetID="1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nodeType="withEffect" fill="hold" presetClass="entr" presetID="17" presetSubtype="1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3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3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nodeType="withEffect" fill="hold" presetClass="entr" presetID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nodeType="withEffect" fill="hold" presetClass="entr" presetID="17" presetSubtype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35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35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nodeType="withEffect" fill="hold" presetClass="entr" presetID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nodeType="withEffect" fill="hold" presetClass="entr" presetID="1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8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114"/>
          <p:cNvSpPr/>
          <p:nvPr/>
        </p:nvSpPr>
        <p:spPr>
          <a:xfrm>
            <a:off x="555480" y="586800"/>
            <a:ext cx="708624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pt-BR" sz="3020" spc="-1" strike="noStrike">
                <a:solidFill>
                  <a:srgbClr val="0d0d0d"/>
                </a:solidFill>
                <a:latin typeface="Helvetica Neue"/>
                <a:ea typeface="Helvetica Neue"/>
              </a:rPr>
              <a:t>ROTEIRO DO PITCH</a:t>
            </a:r>
            <a:endParaRPr b="0" lang="pt-BR" sz="3020" spc="-1" strike="noStrike">
              <a:latin typeface="Arial"/>
            </a:endParaRPr>
          </a:p>
        </p:txBody>
      </p:sp>
      <p:sp>
        <p:nvSpPr>
          <p:cNvPr id="581" name="Retângulo 3"/>
          <p:cNvSpPr/>
          <p:nvPr/>
        </p:nvSpPr>
        <p:spPr>
          <a:xfrm>
            <a:off x="570600" y="1766520"/>
            <a:ext cx="1721880" cy="2147040"/>
          </a:xfrm>
          <a:prstGeom prst="rect">
            <a:avLst/>
          </a:prstGeom>
          <a:solidFill>
            <a:srgbClr val="27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2" name="CaixaDeTexto 2"/>
          <p:cNvSpPr/>
          <p:nvPr/>
        </p:nvSpPr>
        <p:spPr>
          <a:xfrm>
            <a:off x="771840" y="2144520"/>
            <a:ext cx="1286280" cy="75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9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583" name="CaixaDeTexto 2"/>
          <p:cNvSpPr/>
          <p:nvPr/>
        </p:nvSpPr>
        <p:spPr>
          <a:xfrm>
            <a:off x="426240" y="3136680"/>
            <a:ext cx="1994760" cy="3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1979" spc="-1" strike="noStrike">
                <a:solidFill>
                  <a:srgbClr val="ffffff"/>
                </a:solidFill>
                <a:latin typeface="Century Gothic"/>
                <a:ea typeface="Dotum"/>
              </a:rPr>
              <a:t>Investimento</a:t>
            </a:r>
            <a:endParaRPr b="0" lang="pt-BR" sz="1979" spc="-1" strike="noStrike">
              <a:latin typeface="Arial"/>
            </a:endParaRPr>
          </a:p>
        </p:txBody>
      </p:sp>
      <p:sp>
        <p:nvSpPr>
          <p:cNvPr id="584" name="Retângulo 6"/>
          <p:cNvSpPr/>
          <p:nvPr/>
        </p:nvSpPr>
        <p:spPr>
          <a:xfrm>
            <a:off x="2612160" y="423900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5" name="Subtítulo 5"/>
          <p:cNvSpPr/>
          <p:nvPr/>
        </p:nvSpPr>
        <p:spPr>
          <a:xfrm>
            <a:off x="2789280" y="4388400"/>
            <a:ext cx="58982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lvl="1"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Aonde você pretende investir esse dinheiro? (breve descrição)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86" name="Retângulo 9"/>
          <p:cNvSpPr/>
          <p:nvPr/>
        </p:nvSpPr>
        <p:spPr>
          <a:xfrm>
            <a:off x="2587320" y="323064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7" name="Subtítulo 5"/>
          <p:cNvSpPr/>
          <p:nvPr/>
        </p:nvSpPr>
        <p:spPr>
          <a:xfrm>
            <a:off x="2764440" y="3495240"/>
            <a:ext cx="592308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lvl="1"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Você pretende captar investimento? Quanto?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88" name="Rectangle 10"/>
          <p:cNvSpPr/>
          <p:nvPr/>
        </p:nvSpPr>
        <p:spPr>
          <a:xfrm>
            <a:off x="0" y="0"/>
            <a:ext cx="9143280" cy="161100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9" name="TextBox 12"/>
          <p:cNvSpPr/>
          <p:nvPr/>
        </p:nvSpPr>
        <p:spPr>
          <a:xfrm>
            <a:off x="548640" y="491760"/>
            <a:ext cx="79444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200" spc="-1" strike="noStrike">
                <a:solidFill>
                  <a:srgbClr val="ffffff"/>
                </a:solidFill>
                <a:latin typeface="Arial Black"/>
                <a:ea typeface="MS PGothic"/>
              </a:rPr>
              <a:t>STEP BY STEP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590" name="Imagem 8" descr=""/>
          <p:cNvPicPr/>
          <p:nvPr/>
        </p:nvPicPr>
        <p:blipFill>
          <a:blip r:embed="rId1"/>
          <a:srcRect l="0" t="0" r="0" b="24649"/>
          <a:stretch/>
        </p:blipFill>
        <p:spPr>
          <a:xfrm>
            <a:off x="7886160" y="208440"/>
            <a:ext cx="1067040" cy="52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7" dur="indefinite" restart="never" nodeType="tmRoot">
          <p:childTnLst>
            <p:seq>
              <p:cTn id="408" dur="indefinite" nodeType="mainSeq"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3" dur="35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4" dur="35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nodeType="withEffect" fill="hold" presetClass="entr" presetID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7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nodeType="withEffect" fill="hold" presetClass="entr" presetID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0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700"/>
                            </p:stCondLst>
                            <p:childTnLst>
                              <p:par>
                                <p:cTn id="422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424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200"/>
                            </p:stCondLst>
                            <p:childTnLst>
                              <p:par>
                                <p:cTn id="42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8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700"/>
                            </p:stCondLst>
                            <p:childTnLst>
                              <p:par>
                                <p:cTn id="430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432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2200"/>
                            </p:stCondLst>
                            <p:childTnLst>
                              <p:par>
                                <p:cTn id="43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6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114"/>
          <p:cNvSpPr/>
          <p:nvPr/>
        </p:nvSpPr>
        <p:spPr>
          <a:xfrm>
            <a:off x="555480" y="586800"/>
            <a:ext cx="708624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pt-BR" sz="3020" spc="-1" strike="noStrike">
                <a:solidFill>
                  <a:srgbClr val="0d0d0d"/>
                </a:solidFill>
                <a:latin typeface="Helvetica Neue"/>
                <a:ea typeface="Helvetica Neue"/>
              </a:rPr>
              <a:t>ROTEIRO DO PITCH</a:t>
            </a:r>
            <a:endParaRPr b="0" lang="pt-BR" sz="3020" spc="-1" strike="noStrike">
              <a:latin typeface="Arial"/>
            </a:endParaRPr>
          </a:p>
        </p:txBody>
      </p:sp>
      <p:sp>
        <p:nvSpPr>
          <p:cNvPr id="592" name="Retângulo 3"/>
          <p:cNvSpPr/>
          <p:nvPr/>
        </p:nvSpPr>
        <p:spPr>
          <a:xfrm>
            <a:off x="570600" y="1740960"/>
            <a:ext cx="1721880" cy="2147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3" name="CaixaDeTexto 2"/>
          <p:cNvSpPr/>
          <p:nvPr/>
        </p:nvSpPr>
        <p:spPr>
          <a:xfrm>
            <a:off x="771840" y="2118960"/>
            <a:ext cx="1286280" cy="75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10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594" name="CaixaDeTexto 2"/>
          <p:cNvSpPr/>
          <p:nvPr/>
        </p:nvSpPr>
        <p:spPr>
          <a:xfrm>
            <a:off x="426240" y="3111480"/>
            <a:ext cx="1994760" cy="3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1979" spc="-1" strike="noStrike">
                <a:solidFill>
                  <a:srgbClr val="ffffff"/>
                </a:solidFill>
                <a:latin typeface="Century Gothic"/>
                <a:ea typeface="Dotum"/>
              </a:rPr>
              <a:t>Fechamento</a:t>
            </a:r>
            <a:endParaRPr b="0" lang="pt-BR" sz="1979" spc="-1" strike="noStrike">
              <a:latin typeface="Arial"/>
            </a:endParaRPr>
          </a:p>
        </p:txBody>
      </p:sp>
      <p:sp>
        <p:nvSpPr>
          <p:cNvPr id="595" name="Retângulo 6"/>
          <p:cNvSpPr/>
          <p:nvPr/>
        </p:nvSpPr>
        <p:spPr>
          <a:xfrm>
            <a:off x="2612160" y="450180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6" name="Subtítulo 5"/>
          <p:cNvSpPr/>
          <p:nvPr/>
        </p:nvSpPr>
        <p:spPr>
          <a:xfrm>
            <a:off x="2789280" y="4766400"/>
            <a:ext cx="58982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lvl="1"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Qual é o seu próximo passo?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97" name="Retângulo 9"/>
          <p:cNvSpPr/>
          <p:nvPr/>
        </p:nvSpPr>
        <p:spPr>
          <a:xfrm>
            <a:off x="2587320" y="349308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8" name="Subtítulo 5"/>
          <p:cNvSpPr/>
          <p:nvPr/>
        </p:nvSpPr>
        <p:spPr>
          <a:xfrm>
            <a:off x="2764440" y="3758040"/>
            <a:ext cx="592308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lvl="1"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Qual é  sua visão de futuro? 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99" name="Rectangle 10"/>
          <p:cNvSpPr/>
          <p:nvPr/>
        </p:nvSpPr>
        <p:spPr>
          <a:xfrm>
            <a:off x="0" y="0"/>
            <a:ext cx="9143280" cy="161100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0" name="TextBox 12"/>
          <p:cNvSpPr/>
          <p:nvPr/>
        </p:nvSpPr>
        <p:spPr>
          <a:xfrm>
            <a:off x="548640" y="491760"/>
            <a:ext cx="79444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200" spc="-1" strike="noStrike">
                <a:solidFill>
                  <a:srgbClr val="ffffff"/>
                </a:solidFill>
                <a:latin typeface="Arial Black"/>
                <a:ea typeface="MS PGothic"/>
              </a:rPr>
              <a:t>STEP BY STEP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601" name="Imagem 8" descr=""/>
          <p:cNvPicPr/>
          <p:nvPr/>
        </p:nvPicPr>
        <p:blipFill>
          <a:blip r:embed="rId1"/>
          <a:srcRect l="0" t="0" r="0" b="24649"/>
          <a:stretch/>
        </p:blipFill>
        <p:spPr>
          <a:xfrm>
            <a:off x="7886160" y="208440"/>
            <a:ext cx="1067040" cy="52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7" dur="indefinite" restart="never" nodeType="tmRoot">
          <p:childTnLst>
            <p:seq>
              <p:cTn id="438" dur="indefinite" nodeType="mainSeq"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3" dur="35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4" dur="35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nodeType="withEffect" fill="hold" presetClass="entr" presetID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7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nodeType="withEffect" fill="hold" presetClass="entr" presetID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0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700"/>
                            </p:stCondLst>
                            <p:childTnLst>
                              <p:par>
                                <p:cTn id="452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45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200"/>
                            </p:stCondLst>
                            <p:childTnLst>
                              <p:par>
                                <p:cTn id="45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8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700"/>
                            </p:stCondLst>
                            <p:childTnLst>
                              <p:par>
                                <p:cTn id="460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462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2200"/>
                            </p:stCondLst>
                            <p:childTnLst>
                              <p:par>
                                <p:cTn id="46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6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Retângulo 4"/>
          <p:cNvSpPr/>
          <p:nvPr/>
        </p:nvSpPr>
        <p:spPr>
          <a:xfrm>
            <a:off x="555480" y="1774080"/>
            <a:ext cx="1721880" cy="2147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0" name="CaixaDeTexto 2"/>
          <p:cNvSpPr/>
          <p:nvPr/>
        </p:nvSpPr>
        <p:spPr>
          <a:xfrm>
            <a:off x="771840" y="2152080"/>
            <a:ext cx="1286280" cy="75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1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481" name="CaixaDeTexto 2"/>
          <p:cNvSpPr/>
          <p:nvPr/>
        </p:nvSpPr>
        <p:spPr>
          <a:xfrm>
            <a:off x="555480" y="3222360"/>
            <a:ext cx="166536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2080" spc="-1" strike="noStrike">
                <a:solidFill>
                  <a:srgbClr val="ffffff"/>
                </a:solidFill>
                <a:latin typeface="Century Gothic"/>
                <a:ea typeface="Dotum"/>
              </a:rPr>
              <a:t>Introdução</a:t>
            </a:r>
            <a:endParaRPr b="0" lang="pt-BR" sz="2080" spc="-1" strike="noStrike">
              <a:latin typeface="Arial"/>
            </a:endParaRPr>
          </a:p>
        </p:txBody>
      </p:sp>
      <p:sp>
        <p:nvSpPr>
          <p:cNvPr id="482" name="Retângulo 7"/>
          <p:cNvSpPr/>
          <p:nvPr/>
        </p:nvSpPr>
        <p:spPr>
          <a:xfrm>
            <a:off x="2587320" y="267840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3" name="Retângulo 8"/>
          <p:cNvSpPr/>
          <p:nvPr/>
        </p:nvSpPr>
        <p:spPr>
          <a:xfrm>
            <a:off x="2587320" y="375264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4" name="Subtítulo 5"/>
          <p:cNvSpPr/>
          <p:nvPr/>
        </p:nvSpPr>
        <p:spPr>
          <a:xfrm>
            <a:off x="2764440" y="2942280"/>
            <a:ext cx="582336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Comece com seu nome (por escrito também)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485" name="Subtítulo 5"/>
          <p:cNvSpPr/>
          <p:nvPr/>
        </p:nvSpPr>
        <p:spPr>
          <a:xfrm>
            <a:off x="2764440" y="4018320"/>
            <a:ext cx="582336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Nome da empresa </a:t>
            </a: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MS PGothic"/>
              </a:rPr>
              <a:t>(por escrito também)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486" name="Retângulo 22"/>
          <p:cNvSpPr/>
          <p:nvPr/>
        </p:nvSpPr>
        <p:spPr>
          <a:xfrm>
            <a:off x="2587320" y="4750560"/>
            <a:ext cx="6330960" cy="86220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7" name="Subtítulo 5"/>
          <p:cNvSpPr/>
          <p:nvPr/>
        </p:nvSpPr>
        <p:spPr>
          <a:xfrm>
            <a:off x="2764440" y="4973040"/>
            <a:ext cx="6129000" cy="87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lvl="2"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Pequena descrição sobre o que a sua empresa faz</a:t>
            </a:r>
            <a:endParaRPr b="0" lang="pt-BR" sz="1890" spc="-1" strike="noStrike">
              <a:latin typeface="Arial"/>
            </a:endParaRPr>
          </a:p>
          <a:p>
            <a:pPr>
              <a:lnSpc>
                <a:spcPct val="80000"/>
              </a:lnSpc>
              <a:spcAft>
                <a:spcPts val="757"/>
              </a:spcAft>
              <a:buNone/>
            </a:pPr>
            <a:endParaRPr b="0" lang="pt-BR" sz="1890" spc="-1" strike="noStrike">
              <a:latin typeface="Arial"/>
            </a:endParaRPr>
          </a:p>
        </p:txBody>
      </p:sp>
      <p:sp>
        <p:nvSpPr>
          <p:cNvPr id="488" name="Rectangle 16"/>
          <p:cNvSpPr/>
          <p:nvPr/>
        </p:nvSpPr>
        <p:spPr>
          <a:xfrm>
            <a:off x="0" y="0"/>
            <a:ext cx="9143280" cy="161100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9" name="TextBox 17"/>
          <p:cNvSpPr/>
          <p:nvPr/>
        </p:nvSpPr>
        <p:spPr>
          <a:xfrm>
            <a:off x="548640" y="491760"/>
            <a:ext cx="79444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200" spc="-1" strike="noStrike">
                <a:solidFill>
                  <a:srgbClr val="ffffff"/>
                </a:solidFill>
                <a:latin typeface="Arial Black"/>
                <a:ea typeface="MS PGothic"/>
              </a:rPr>
              <a:t>STEP BY STEP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490" name="Imagem 8" descr=""/>
          <p:cNvPicPr/>
          <p:nvPr/>
        </p:nvPicPr>
        <p:blipFill>
          <a:blip r:embed="rId1"/>
          <a:srcRect l="0" t="0" r="0" b="24649"/>
          <a:stretch/>
        </p:blipFill>
        <p:spPr>
          <a:xfrm>
            <a:off x="7886160" y="208440"/>
            <a:ext cx="1067040" cy="52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2" dur="indefinite" restart="never" nodeType="tmRoot">
          <p:childTnLst>
            <p:seq>
              <p:cTn id="113" dur="indefinite" nodeType="mainSeq"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with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8" dur="35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35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nodeType="withEffect" fill="hold" presetClass="entr" presetID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2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5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"/>
                            </p:stCondLst>
                            <p:childTnLst>
                              <p:par>
                                <p:cTn id="127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129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"/>
                            </p:stCondLst>
                            <p:childTnLst>
                              <p:par>
                                <p:cTn id="13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"/>
                            </p:stCondLst>
                            <p:childTnLst>
                              <p:par>
                                <p:cTn id="135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137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200"/>
                            </p:stCondLst>
                            <p:childTnLst>
                              <p:par>
                                <p:cTn id="13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1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700"/>
                            </p:stCondLst>
                            <p:childTnLst>
                              <p:par>
                                <p:cTn id="143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145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200"/>
                            </p:stCondLst>
                            <p:childTnLst>
                              <p:par>
                                <p:cTn id="14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9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114"/>
          <p:cNvSpPr/>
          <p:nvPr/>
        </p:nvSpPr>
        <p:spPr>
          <a:xfrm>
            <a:off x="555480" y="586800"/>
            <a:ext cx="708624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pt-BR" sz="3020" spc="-1" strike="noStrike">
                <a:solidFill>
                  <a:srgbClr val="0d0d0d"/>
                </a:solidFill>
                <a:latin typeface="Helvetica Neue"/>
                <a:ea typeface="Helvetica Neue"/>
              </a:rPr>
              <a:t>ROTEIRO DO PITCH</a:t>
            </a:r>
            <a:endParaRPr b="0" lang="pt-BR" sz="3020" spc="-1" strike="noStrike">
              <a:latin typeface="Arial"/>
            </a:endParaRPr>
          </a:p>
        </p:txBody>
      </p:sp>
      <p:sp>
        <p:nvSpPr>
          <p:cNvPr id="492" name="Retângulo 2"/>
          <p:cNvSpPr/>
          <p:nvPr/>
        </p:nvSpPr>
        <p:spPr>
          <a:xfrm>
            <a:off x="570600" y="1801440"/>
            <a:ext cx="1722960" cy="2151360"/>
          </a:xfrm>
          <a:prstGeom prst="rect">
            <a:avLst/>
          </a:prstGeom>
          <a:solidFill>
            <a:srgbClr val="5dc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3" name="CaixaDeTexto 2"/>
          <p:cNvSpPr/>
          <p:nvPr/>
        </p:nvSpPr>
        <p:spPr>
          <a:xfrm>
            <a:off x="786600" y="2196720"/>
            <a:ext cx="1286280" cy="75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2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494" name="CaixaDeTexto 2"/>
          <p:cNvSpPr/>
          <p:nvPr/>
        </p:nvSpPr>
        <p:spPr>
          <a:xfrm>
            <a:off x="659880" y="3153600"/>
            <a:ext cx="1594800" cy="6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2080" spc="-1" strike="noStrike">
                <a:solidFill>
                  <a:srgbClr val="ffffff"/>
                </a:solidFill>
                <a:latin typeface="Century Gothic"/>
                <a:ea typeface="Dotum"/>
              </a:rPr>
              <a:t>O Problema</a:t>
            </a:r>
            <a:endParaRPr b="0" lang="pt-BR" sz="2080" spc="-1" strike="noStrike">
              <a:latin typeface="Arial"/>
            </a:endParaRPr>
          </a:p>
        </p:txBody>
      </p:sp>
      <p:sp>
        <p:nvSpPr>
          <p:cNvPr id="495" name="Retângulo 5"/>
          <p:cNvSpPr/>
          <p:nvPr/>
        </p:nvSpPr>
        <p:spPr>
          <a:xfrm>
            <a:off x="2587320" y="3528000"/>
            <a:ext cx="6330960" cy="1012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6" name="Subtítulo 5"/>
          <p:cNvSpPr/>
          <p:nvPr/>
        </p:nvSpPr>
        <p:spPr>
          <a:xfrm>
            <a:off x="2764440" y="3655440"/>
            <a:ext cx="6179040" cy="78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1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Problema Identificado</a:t>
            </a: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descreva o problema encontrado no mercado que você está tentando resolver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497" name="Rectangle 7"/>
          <p:cNvSpPr/>
          <p:nvPr/>
        </p:nvSpPr>
        <p:spPr>
          <a:xfrm>
            <a:off x="0" y="0"/>
            <a:ext cx="9143280" cy="161100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8" name="TextBox 9"/>
          <p:cNvSpPr/>
          <p:nvPr/>
        </p:nvSpPr>
        <p:spPr>
          <a:xfrm>
            <a:off x="548640" y="491760"/>
            <a:ext cx="79444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200" spc="-1" strike="noStrike">
                <a:solidFill>
                  <a:srgbClr val="ffffff"/>
                </a:solidFill>
                <a:latin typeface="Arial Black"/>
                <a:ea typeface="MS PGothic"/>
              </a:rPr>
              <a:t>STEP BY STEP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499" name="Imagem 8" descr=""/>
          <p:cNvPicPr/>
          <p:nvPr/>
        </p:nvPicPr>
        <p:blipFill>
          <a:blip r:embed="rId1"/>
          <a:srcRect l="0" t="0" r="0" b="24649"/>
          <a:stretch/>
        </p:blipFill>
        <p:spPr>
          <a:xfrm>
            <a:off x="7886160" y="208440"/>
            <a:ext cx="1067040" cy="52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0" dur="indefinite" restart="never" nodeType="tmRoot">
          <p:childTnLst>
            <p:seq>
              <p:cTn id="151" dur="indefinite" nodeType="mainSeq"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withEffect" fill="hold" presetClass="entr" presetID="17" presetSubtype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" dur="3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3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nodeType="withEffect" fill="hold" presetClass="entr" presetID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0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nodeType="withEffect" fill="hold" presetClass="entr" presetID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3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00"/>
                            </p:stCondLst>
                            <p:childTnLst>
                              <p:par>
                                <p:cTn id="165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16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400"/>
                            </p:stCondLst>
                            <p:childTnLst>
                              <p:par>
                                <p:cTn id="16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Retângulo 10"/>
          <p:cNvSpPr/>
          <p:nvPr/>
        </p:nvSpPr>
        <p:spPr>
          <a:xfrm>
            <a:off x="2597400" y="495576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1" name="Shape 114"/>
          <p:cNvSpPr/>
          <p:nvPr/>
        </p:nvSpPr>
        <p:spPr>
          <a:xfrm>
            <a:off x="555480" y="586800"/>
            <a:ext cx="708624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pt-BR" sz="3020" spc="-1" strike="noStrike">
                <a:solidFill>
                  <a:srgbClr val="0d0d0d"/>
                </a:solidFill>
                <a:latin typeface="Helvetica Neue"/>
                <a:ea typeface="Helvetica Neue"/>
              </a:rPr>
              <a:t>ROTEIRO DO PITCH</a:t>
            </a:r>
            <a:endParaRPr b="0" lang="pt-BR" sz="3020" spc="-1" strike="noStrike">
              <a:latin typeface="Arial"/>
            </a:endParaRPr>
          </a:p>
        </p:txBody>
      </p:sp>
      <p:sp>
        <p:nvSpPr>
          <p:cNvPr id="502" name="Retângulo 2"/>
          <p:cNvSpPr/>
          <p:nvPr/>
        </p:nvSpPr>
        <p:spPr>
          <a:xfrm>
            <a:off x="587880" y="1777320"/>
            <a:ext cx="1722960" cy="2145600"/>
          </a:xfrm>
          <a:prstGeom prst="rect">
            <a:avLst/>
          </a:prstGeom>
          <a:solidFill>
            <a:srgbClr val="fdd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3" name="CaixaDeTexto 2"/>
          <p:cNvSpPr/>
          <p:nvPr/>
        </p:nvSpPr>
        <p:spPr>
          <a:xfrm>
            <a:off x="808560" y="2159280"/>
            <a:ext cx="1285200" cy="75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3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504" name="CaixaDeTexto 2"/>
          <p:cNvSpPr/>
          <p:nvPr/>
        </p:nvSpPr>
        <p:spPr>
          <a:xfrm>
            <a:off x="621360" y="2966040"/>
            <a:ext cx="1593360" cy="8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2080" spc="-1" strike="noStrike">
                <a:solidFill>
                  <a:srgbClr val="ffffff"/>
                </a:solidFill>
                <a:latin typeface="Century Gothic"/>
                <a:ea typeface="Dotum"/>
              </a:rPr>
              <a:t>Tamanho de mercado</a:t>
            </a:r>
            <a:endParaRPr b="0" lang="pt-BR" sz="2080" spc="-1" strike="noStrike">
              <a:latin typeface="Arial"/>
            </a:endParaRPr>
          </a:p>
        </p:txBody>
      </p:sp>
      <p:sp>
        <p:nvSpPr>
          <p:cNvPr id="505" name="Retângulo 5"/>
          <p:cNvSpPr/>
          <p:nvPr/>
        </p:nvSpPr>
        <p:spPr>
          <a:xfrm>
            <a:off x="2587320" y="284292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6" name="Retângulo 6"/>
          <p:cNvSpPr/>
          <p:nvPr/>
        </p:nvSpPr>
        <p:spPr>
          <a:xfrm>
            <a:off x="2587320" y="391752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7" name="Subtítulo 5"/>
          <p:cNvSpPr/>
          <p:nvPr/>
        </p:nvSpPr>
        <p:spPr>
          <a:xfrm>
            <a:off x="2764440" y="3078000"/>
            <a:ext cx="5823360" cy="3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spcBef>
                <a:spcPts val="567"/>
              </a:spcBef>
              <a:buNone/>
              <a:tabLst>
                <a:tab algn="l" pos="0"/>
              </a:tabLst>
            </a:pPr>
            <a:r>
              <a:rPr b="1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Para o mercado onde atua: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08" name="Subtítulo 5"/>
          <p:cNvSpPr/>
          <p:nvPr/>
        </p:nvSpPr>
        <p:spPr>
          <a:xfrm>
            <a:off x="2764440" y="4067640"/>
            <a:ext cx="58233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lvl="1"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Mostre gráfico com tamanho do mercado, e o seu crescimento (se tiver essa informação)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09" name="Subtítulo 5"/>
          <p:cNvSpPr/>
          <p:nvPr/>
        </p:nvSpPr>
        <p:spPr>
          <a:xfrm>
            <a:off x="2774520" y="5106240"/>
            <a:ext cx="58233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lvl="1"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Coloque fontes da informação, ou racional da estimativa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10" name="Rectangle 12"/>
          <p:cNvSpPr/>
          <p:nvPr/>
        </p:nvSpPr>
        <p:spPr>
          <a:xfrm>
            <a:off x="0" y="0"/>
            <a:ext cx="9143280" cy="161100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1" name="TextBox 13"/>
          <p:cNvSpPr/>
          <p:nvPr/>
        </p:nvSpPr>
        <p:spPr>
          <a:xfrm>
            <a:off x="548640" y="491760"/>
            <a:ext cx="79444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200" spc="-1" strike="noStrike">
                <a:solidFill>
                  <a:srgbClr val="ffffff"/>
                </a:solidFill>
                <a:latin typeface="Arial Black"/>
                <a:ea typeface="MS PGothic"/>
              </a:rPr>
              <a:t>STEP BY STEP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512" name="Imagem 8" descr=""/>
          <p:cNvPicPr/>
          <p:nvPr/>
        </p:nvPicPr>
        <p:blipFill>
          <a:blip r:embed="rId1"/>
          <a:srcRect l="0" t="0" r="0" b="24649"/>
          <a:stretch/>
        </p:blipFill>
        <p:spPr>
          <a:xfrm>
            <a:off x="7886160" y="208440"/>
            <a:ext cx="1067040" cy="52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2" dur="indefinite" restart="never" nodeType="tmRoot">
          <p:childTnLst>
            <p:seq>
              <p:cTn id="173" dur="indefinite" nodeType="mainSeq"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withEffect" fill="hold" presetClass="entr" presetID="17" presetSubtype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8" dur="35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35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nodeType="withEffect" fill="hold" presetClass="entr" presetID="1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nodeType="withEffect" fill="hold" presetClass="entr" presetID="1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5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"/>
                            </p:stCondLst>
                            <p:childTnLst>
                              <p:par>
                                <p:cTn id="187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189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00"/>
                            </p:stCondLst>
                            <p:childTnLst>
                              <p:par>
                                <p:cTn id="19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100"/>
                            </p:stCondLst>
                            <p:childTnLst>
                              <p:par>
                                <p:cTn id="195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19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1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100"/>
                            </p:stCondLst>
                            <p:childTnLst>
                              <p:par>
                                <p:cTn id="203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205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600"/>
                            </p:stCondLst>
                            <p:childTnLst>
                              <p:par>
                                <p:cTn id="20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9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114"/>
          <p:cNvSpPr/>
          <p:nvPr/>
        </p:nvSpPr>
        <p:spPr>
          <a:xfrm>
            <a:off x="555480" y="586800"/>
            <a:ext cx="708624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pt-BR" sz="3020" spc="-1" strike="noStrike">
                <a:solidFill>
                  <a:srgbClr val="0d0d0d"/>
                </a:solidFill>
                <a:latin typeface="Helvetica Neue"/>
                <a:ea typeface="Helvetica Neue"/>
              </a:rPr>
              <a:t>ROTEIRO DO PITCH</a:t>
            </a:r>
            <a:endParaRPr b="0" lang="pt-BR" sz="3020" spc="-1" strike="noStrike">
              <a:latin typeface="Arial"/>
            </a:endParaRPr>
          </a:p>
        </p:txBody>
      </p:sp>
      <p:sp>
        <p:nvSpPr>
          <p:cNvPr id="514" name="Retângulo 2"/>
          <p:cNvSpPr/>
          <p:nvPr/>
        </p:nvSpPr>
        <p:spPr>
          <a:xfrm>
            <a:off x="555480" y="1804680"/>
            <a:ext cx="1764000" cy="2145600"/>
          </a:xfrm>
          <a:prstGeom prst="rect">
            <a:avLst/>
          </a:prstGeom>
          <a:solidFill>
            <a:srgbClr val="316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5" name="CaixaDeTexto 2"/>
          <p:cNvSpPr/>
          <p:nvPr/>
        </p:nvSpPr>
        <p:spPr>
          <a:xfrm>
            <a:off x="785160" y="2179440"/>
            <a:ext cx="1285200" cy="75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4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516" name="CaixaDeTexto 2"/>
          <p:cNvSpPr/>
          <p:nvPr/>
        </p:nvSpPr>
        <p:spPr>
          <a:xfrm>
            <a:off x="678240" y="3286800"/>
            <a:ext cx="159336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2080" spc="-1" strike="noStrike">
                <a:solidFill>
                  <a:srgbClr val="ffffff"/>
                </a:solidFill>
                <a:latin typeface="Century Gothic"/>
                <a:ea typeface="Dotum"/>
              </a:rPr>
              <a:t>Solução</a:t>
            </a:r>
            <a:endParaRPr b="0" lang="pt-BR" sz="2080" spc="-1" strike="noStrike">
              <a:latin typeface="Arial"/>
            </a:endParaRPr>
          </a:p>
        </p:txBody>
      </p:sp>
      <p:sp>
        <p:nvSpPr>
          <p:cNvPr id="517" name="Retângulo 5"/>
          <p:cNvSpPr/>
          <p:nvPr/>
        </p:nvSpPr>
        <p:spPr>
          <a:xfrm>
            <a:off x="2612160" y="4775400"/>
            <a:ext cx="6330960" cy="95796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8" name="Subtítulo 5"/>
          <p:cNvSpPr/>
          <p:nvPr/>
        </p:nvSpPr>
        <p:spPr>
          <a:xfrm>
            <a:off x="2789280" y="4853160"/>
            <a:ext cx="5898240" cy="78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lvl="1"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Utilize imagens, telas, vídeos para exemplificar. Caso utilize vídeo, lembre que o seu tempo é curto</a:t>
            </a:r>
            <a:r>
              <a:rPr b="0" lang="pt-BR" sz="1700" spc="-1" strike="noStrike">
                <a:solidFill>
                  <a:srgbClr val="7f7f7f"/>
                </a:solidFill>
                <a:latin typeface="Arial"/>
                <a:ea typeface="MS PGothic"/>
              </a:rPr>
              <a:t>.</a:t>
            </a:r>
            <a:endParaRPr b="0" lang="pt-BR" sz="1700" spc="-1" strike="noStrike">
              <a:latin typeface="Arial"/>
            </a:endParaRPr>
          </a:p>
        </p:txBody>
      </p:sp>
      <p:sp>
        <p:nvSpPr>
          <p:cNvPr id="519" name="Retângulo 7"/>
          <p:cNvSpPr/>
          <p:nvPr/>
        </p:nvSpPr>
        <p:spPr>
          <a:xfrm>
            <a:off x="2587320" y="273456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0" name="Retângulo 8"/>
          <p:cNvSpPr/>
          <p:nvPr/>
        </p:nvSpPr>
        <p:spPr>
          <a:xfrm>
            <a:off x="2587320" y="3810600"/>
            <a:ext cx="6330960" cy="76284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1" name="Subtítulo 5"/>
          <p:cNvSpPr/>
          <p:nvPr/>
        </p:nvSpPr>
        <p:spPr>
          <a:xfrm>
            <a:off x="2764440" y="2970720"/>
            <a:ext cx="5823360" cy="3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spcBef>
                <a:spcPts val="567"/>
              </a:spcBef>
              <a:buNone/>
              <a:tabLst>
                <a:tab algn="l" pos="0"/>
              </a:tabLst>
            </a:pPr>
            <a:r>
              <a:rPr b="1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Como resolver o problema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22" name="Subtítulo 5"/>
          <p:cNvSpPr/>
          <p:nvPr/>
        </p:nvSpPr>
        <p:spPr>
          <a:xfrm>
            <a:off x="2764440" y="4064400"/>
            <a:ext cx="592308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lvl="1"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Como você pretende resolver o problema?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23" name="Rectangle 11"/>
          <p:cNvSpPr/>
          <p:nvPr/>
        </p:nvSpPr>
        <p:spPr>
          <a:xfrm>
            <a:off x="0" y="0"/>
            <a:ext cx="9143280" cy="161100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4" name="TextBox 12"/>
          <p:cNvSpPr/>
          <p:nvPr/>
        </p:nvSpPr>
        <p:spPr>
          <a:xfrm>
            <a:off x="548640" y="491760"/>
            <a:ext cx="79444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200" spc="-1" strike="noStrike">
                <a:solidFill>
                  <a:srgbClr val="ffffff"/>
                </a:solidFill>
                <a:latin typeface="Arial Black"/>
                <a:ea typeface="MS PGothic"/>
              </a:rPr>
              <a:t>STEP BY STEP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525" name="Imagem 8" descr=""/>
          <p:cNvPicPr/>
          <p:nvPr/>
        </p:nvPicPr>
        <p:blipFill>
          <a:blip r:embed="rId1"/>
          <a:srcRect l="0" t="0" r="0" b="24649"/>
          <a:stretch/>
        </p:blipFill>
        <p:spPr>
          <a:xfrm>
            <a:off x="7886160" y="208440"/>
            <a:ext cx="1067040" cy="52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0" dur="indefinite" restart="never" nodeType="tmRoot">
          <p:childTnLst>
            <p:seq>
              <p:cTn id="211" dur="indefinite" nodeType="mainSeq"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withEffect" fill="hold" presetClass="entr" presetID="17" presetSubtype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6" dur="35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7" dur="35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nodeType="with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0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nodeType="with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3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25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22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1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3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235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00"/>
                            </p:stCondLst>
                            <p:childTnLst>
                              <p:par>
                                <p:cTn id="23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9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500"/>
                            </p:stCondLst>
                            <p:childTnLst>
                              <p:par>
                                <p:cTn id="241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24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"/>
                            </p:stCondLst>
                            <p:childTnLst>
                              <p:par>
                                <p:cTn id="24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114"/>
          <p:cNvSpPr/>
          <p:nvPr/>
        </p:nvSpPr>
        <p:spPr>
          <a:xfrm>
            <a:off x="555480" y="586800"/>
            <a:ext cx="708624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pt-BR" sz="3020" spc="-1" strike="noStrike">
                <a:solidFill>
                  <a:srgbClr val="0d0d0d"/>
                </a:solidFill>
                <a:latin typeface="Helvetica Neue"/>
                <a:ea typeface="Helvetica Neue"/>
              </a:rPr>
              <a:t>ROTEIRO DO PITCH</a:t>
            </a:r>
            <a:endParaRPr b="0" lang="pt-BR" sz="3020" spc="-1" strike="noStrike">
              <a:latin typeface="Arial"/>
            </a:endParaRPr>
          </a:p>
        </p:txBody>
      </p:sp>
      <p:sp>
        <p:nvSpPr>
          <p:cNvPr id="527" name="CaixaDeTexto 2"/>
          <p:cNvSpPr/>
          <p:nvPr/>
        </p:nvSpPr>
        <p:spPr>
          <a:xfrm>
            <a:off x="659520" y="2775600"/>
            <a:ext cx="1285200" cy="75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6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528" name="Retângulo 3"/>
          <p:cNvSpPr/>
          <p:nvPr/>
        </p:nvSpPr>
        <p:spPr>
          <a:xfrm>
            <a:off x="555480" y="1737360"/>
            <a:ext cx="1721880" cy="2147040"/>
          </a:xfrm>
          <a:prstGeom prst="rect">
            <a:avLst/>
          </a:prstGeom>
          <a:solidFill>
            <a:srgbClr val="27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9" name="CaixaDeTexto 2"/>
          <p:cNvSpPr/>
          <p:nvPr/>
        </p:nvSpPr>
        <p:spPr>
          <a:xfrm>
            <a:off x="771840" y="2115360"/>
            <a:ext cx="1286280" cy="75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5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530" name="CaixaDeTexto 2"/>
          <p:cNvSpPr/>
          <p:nvPr/>
        </p:nvSpPr>
        <p:spPr>
          <a:xfrm>
            <a:off x="631440" y="2848680"/>
            <a:ext cx="1594800" cy="8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2080" spc="-1" strike="noStrike">
                <a:solidFill>
                  <a:srgbClr val="ffffff"/>
                </a:solidFill>
                <a:latin typeface="Century Gothic"/>
                <a:ea typeface="Dotum"/>
              </a:rPr>
              <a:t>Modelo de Negócios</a:t>
            </a:r>
            <a:endParaRPr b="0" lang="pt-BR" sz="2080" spc="-1" strike="noStrike">
              <a:latin typeface="Arial"/>
            </a:endParaRPr>
          </a:p>
        </p:txBody>
      </p:sp>
      <p:sp>
        <p:nvSpPr>
          <p:cNvPr id="531" name="Retângulo 6"/>
          <p:cNvSpPr/>
          <p:nvPr/>
        </p:nvSpPr>
        <p:spPr>
          <a:xfrm>
            <a:off x="2612160" y="481896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2" name="Subtítulo 5"/>
          <p:cNvSpPr/>
          <p:nvPr/>
        </p:nvSpPr>
        <p:spPr>
          <a:xfrm>
            <a:off x="2789280" y="5083920"/>
            <a:ext cx="58982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lvl="1"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Procure apresentar de 1 a 3 fontes de receita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33" name="Retângulo 8"/>
          <p:cNvSpPr/>
          <p:nvPr/>
        </p:nvSpPr>
        <p:spPr>
          <a:xfrm>
            <a:off x="2587320" y="273456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4" name="Retângulo 9"/>
          <p:cNvSpPr/>
          <p:nvPr/>
        </p:nvSpPr>
        <p:spPr>
          <a:xfrm>
            <a:off x="2587320" y="381060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5" name="Subtítulo 5"/>
          <p:cNvSpPr/>
          <p:nvPr/>
        </p:nvSpPr>
        <p:spPr>
          <a:xfrm>
            <a:off x="2764440" y="2999880"/>
            <a:ext cx="582336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80000"/>
              </a:lnSpc>
              <a:spcAft>
                <a:spcPts val="757"/>
              </a:spcAft>
              <a:buNone/>
              <a:tabLst>
                <a:tab algn="l" pos="0"/>
              </a:tabLst>
            </a:pPr>
            <a:r>
              <a:rPr b="1" lang="en-US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Modelo de Negócios (como se ganha $)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36" name="Subtítulo 5"/>
          <p:cNvSpPr/>
          <p:nvPr/>
        </p:nvSpPr>
        <p:spPr>
          <a:xfrm>
            <a:off x="2764440" y="4075200"/>
            <a:ext cx="592308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lvl="1"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Como você faz para ganhar dinheiro?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37" name="Rectangle 12"/>
          <p:cNvSpPr/>
          <p:nvPr/>
        </p:nvSpPr>
        <p:spPr>
          <a:xfrm>
            <a:off x="0" y="0"/>
            <a:ext cx="9143280" cy="161100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8" name="TextBox 13"/>
          <p:cNvSpPr/>
          <p:nvPr/>
        </p:nvSpPr>
        <p:spPr>
          <a:xfrm>
            <a:off x="548640" y="491760"/>
            <a:ext cx="79444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200" spc="-1" strike="noStrike">
                <a:solidFill>
                  <a:srgbClr val="ffffff"/>
                </a:solidFill>
                <a:latin typeface="Arial Black"/>
                <a:ea typeface="MS PGothic"/>
              </a:rPr>
              <a:t>STEP BY STEP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539" name="Imagem 8" descr=""/>
          <p:cNvPicPr/>
          <p:nvPr/>
        </p:nvPicPr>
        <p:blipFill>
          <a:blip r:embed="rId1"/>
          <a:srcRect l="0" t="0" r="0" b="24649"/>
          <a:stretch/>
        </p:blipFill>
        <p:spPr>
          <a:xfrm>
            <a:off x="7886160" y="208440"/>
            <a:ext cx="1067040" cy="52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8" dur="indefinite" restart="never" nodeType="tmRoot">
          <p:childTnLst>
            <p:seq>
              <p:cTn id="249" dur="indefinite" nodeType="mainSeq"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nodeType="withEffect" fill="hold" presetClass="entr" presetID="1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4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700"/>
                            </p:stCondLst>
                            <p:childTnLst>
                              <p:par>
                                <p:cTn id="256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8" dur="35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9" dur="35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nodeType="withEffect" fill="hold" presetClass="entr" presetID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2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nodeType="withEffect" fill="hold" presetClass="entr" presetID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5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400"/>
                            </p:stCondLst>
                            <p:childTnLst>
                              <p:par>
                                <p:cTn id="267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269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900"/>
                            </p:stCondLst>
                            <p:childTnLst>
                              <p:par>
                                <p:cTn id="27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3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400"/>
                            </p:stCondLst>
                            <p:childTnLst>
                              <p:par>
                                <p:cTn id="275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27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900"/>
                            </p:stCondLst>
                            <p:childTnLst>
                              <p:par>
                                <p:cTn id="27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1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400"/>
                            </p:stCondLst>
                            <p:childTnLst>
                              <p:par>
                                <p:cTn id="283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285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900"/>
                            </p:stCondLst>
                            <p:childTnLst>
                              <p:par>
                                <p:cTn id="28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9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114"/>
          <p:cNvSpPr/>
          <p:nvPr/>
        </p:nvSpPr>
        <p:spPr>
          <a:xfrm>
            <a:off x="555480" y="586800"/>
            <a:ext cx="708624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pt-BR" sz="3020" spc="-1" strike="noStrike">
                <a:solidFill>
                  <a:srgbClr val="0d0d0d"/>
                </a:solidFill>
                <a:latin typeface="Helvetica Neue"/>
                <a:ea typeface="Helvetica Neue"/>
              </a:rPr>
              <a:t>ROTEIRO DO PITCH</a:t>
            </a:r>
            <a:endParaRPr b="0" lang="pt-BR" sz="3020" spc="-1" strike="noStrike">
              <a:latin typeface="Arial"/>
            </a:endParaRPr>
          </a:p>
        </p:txBody>
      </p:sp>
      <p:sp>
        <p:nvSpPr>
          <p:cNvPr id="541" name="CaixaDeTexto 2"/>
          <p:cNvSpPr/>
          <p:nvPr/>
        </p:nvSpPr>
        <p:spPr>
          <a:xfrm>
            <a:off x="678600" y="2727360"/>
            <a:ext cx="1285200" cy="75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7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542" name="Retângulo 3"/>
          <p:cNvSpPr/>
          <p:nvPr/>
        </p:nvSpPr>
        <p:spPr>
          <a:xfrm>
            <a:off x="555480" y="1749240"/>
            <a:ext cx="1722960" cy="2145600"/>
          </a:xfrm>
          <a:prstGeom prst="rect">
            <a:avLst/>
          </a:prstGeom>
          <a:solidFill>
            <a:srgbClr val="5dc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3" name="CaixaDeTexto 2"/>
          <p:cNvSpPr/>
          <p:nvPr/>
        </p:nvSpPr>
        <p:spPr>
          <a:xfrm>
            <a:off x="763560" y="2140200"/>
            <a:ext cx="1286280" cy="75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6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544" name="CaixaDeTexto 2"/>
          <p:cNvSpPr/>
          <p:nvPr/>
        </p:nvSpPr>
        <p:spPr>
          <a:xfrm>
            <a:off x="315000" y="3178440"/>
            <a:ext cx="2208240" cy="3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1890" spc="-1" strike="noStrike">
                <a:solidFill>
                  <a:srgbClr val="ffffff"/>
                </a:solidFill>
                <a:latin typeface="Century Gothic"/>
                <a:ea typeface="Dotum"/>
              </a:rPr>
              <a:t>Competidores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45" name="Retângulo 8"/>
          <p:cNvSpPr/>
          <p:nvPr/>
        </p:nvSpPr>
        <p:spPr>
          <a:xfrm>
            <a:off x="2587320" y="2630520"/>
            <a:ext cx="6330960" cy="86364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6" name="Retângulo 9"/>
          <p:cNvSpPr/>
          <p:nvPr/>
        </p:nvSpPr>
        <p:spPr>
          <a:xfrm>
            <a:off x="2587320" y="371880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7" name="Retângulo 10"/>
          <p:cNvSpPr/>
          <p:nvPr/>
        </p:nvSpPr>
        <p:spPr>
          <a:xfrm>
            <a:off x="2587320" y="482760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8" name="Subtítulo 5"/>
          <p:cNvSpPr/>
          <p:nvPr/>
        </p:nvSpPr>
        <p:spPr>
          <a:xfrm>
            <a:off x="2764440" y="2822760"/>
            <a:ext cx="617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Qual é (objetivamente) o diferencial do seu negócio?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49" name="Subtítulo 5"/>
          <p:cNvSpPr/>
          <p:nvPr/>
        </p:nvSpPr>
        <p:spPr>
          <a:xfrm>
            <a:off x="2764440" y="3788280"/>
            <a:ext cx="6129000" cy="71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700" spc="-1" strike="noStrike">
                <a:solidFill>
                  <a:srgbClr val="000000"/>
                </a:solidFill>
                <a:latin typeface="Century Gothic"/>
                <a:ea typeface="DejaVu Sans"/>
              </a:rPr>
              <a:t>Qual é a sua </a:t>
            </a:r>
            <a:r>
              <a:rPr b="1" lang="pt-BR" sz="1700" spc="-1" strike="noStrike">
                <a:solidFill>
                  <a:srgbClr val="000000"/>
                </a:solidFill>
                <a:latin typeface="Century Gothic"/>
                <a:ea typeface="DejaVu Sans"/>
              </a:rPr>
              <a:t>vantagem competitiva</a:t>
            </a:r>
            <a:r>
              <a:rPr b="0" lang="pt-BR" sz="17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 pioneirismo, produto, tecnologia, patentes, estratégia comercial, praça, preço, parceria, logística, etc.</a:t>
            </a:r>
            <a:endParaRPr b="0" lang="pt-BR" sz="1700" spc="-1" strike="noStrike">
              <a:latin typeface="Arial"/>
            </a:endParaRPr>
          </a:p>
        </p:txBody>
      </p:sp>
      <p:sp>
        <p:nvSpPr>
          <p:cNvPr id="550" name="Subtítulo 5"/>
          <p:cNvSpPr/>
          <p:nvPr/>
        </p:nvSpPr>
        <p:spPr>
          <a:xfrm>
            <a:off x="2764440" y="5092200"/>
            <a:ext cx="592308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Por quê você é melhor ou diferente?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51" name="Rectangle 14"/>
          <p:cNvSpPr/>
          <p:nvPr/>
        </p:nvSpPr>
        <p:spPr>
          <a:xfrm>
            <a:off x="0" y="0"/>
            <a:ext cx="9143280" cy="161100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2" name="TextBox 15"/>
          <p:cNvSpPr/>
          <p:nvPr/>
        </p:nvSpPr>
        <p:spPr>
          <a:xfrm>
            <a:off x="548640" y="491760"/>
            <a:ext cx="79444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200" spc="-1" strike="noStrike">
                <a:solidFill>
                  <a:srgbClr val="ffffff"/>
                </a:solidFill>
                <a:latin typeface="Arial Black"/>
                <a:ea typeface="MS PGothic"/>
              </a:rPr>
              <a:t>STEP BY STEP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553" name="Imagem 8" descr=""/>
          <p:cNvPicPr/>
          <p:nvPr/>
        </p:nvPicPr>
        <p:blipFill>
          <a:blip r:embed="rId1"/>
          <a:srcRect l="0" t="0" r="0" b="24649"/>
          <a:stretch/>
        </p:blipFill>
        <p:spPr>
          <a:xfrm>
            <a:off x="7886160" y="208440"/>
            <a:ext cx="1067040" cy="52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0" dur="indefinite" restart="never" nodeType="tmRoot">
          <p:childTnLst>
            <p:seq>
              <p:cTn id="291" dur="indefinite" nodeType="mainSeq"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nodeType="withEffect" fill="hold" presetClass="entr" presetID="1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6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nodeType="withEffect" fill="hold" presetClass="entr" presetID="17" presetSubtype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9" dur="35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0" dur="35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nodeType="withEffect" fill="hold" presetClass="entr" presetID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3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nodeType="withEffect" fill="hold" presetClass="entr" presetID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6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00"/>
                            </p:stCondLst>
                            <p:childTnLst>
                              <p:par>
                                <p:cTn id="308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310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400"/>
                            </p:stCondLst>
                            <p:childTnLst>
                              <p:par>
                                <p:cTn id="31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4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900"/>
                            </p:stCondLst>
                            <p:childTnLst>
                              <p:par>
                                <p:cTn id="316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318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400"/>
                            </p:stCondLst>
                            <p:childTnLst>
                              <p:par>
                                <p:cTn id="32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2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900"/>
                            </p:stCondLst>
                            <p:childTnLst>
                              <p:par>
                                <p:cTn id="324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32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4400"/>
                            </p:stCondLst>
                            <p:childTnLst>
                              <p:par>
                                <p:cTn id="32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0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114"/>
          <p:cNvSpPr/>
          <p:nvPr/>
        </p:nvSpPr>
        <p:spPr>
          <a:xfrm>
            <a:off x="555480" y="586800"/>
            <a:ext cx="708624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pt-BR" sz="3020" spc="-1" strike="noStrike">
                <a:solidFill>
                  <a:srgbClr val="0d0d0d"/>
                </a:solidFill>
                <a:latin typeface="Helvetica Neue"/>
                <a:ea typeface="Helvetica Neue"/>
              </a:rPr>
              <a:t>ROTEIRO DO PITCH</a:t>
            </a:r>
            <a:endParaRPr b="0" lang="pt-BR" sz="3020" spc="-1" strike="noStrike">
              <a:latin typeface="Arial"/>
            </a:endParaRPr>
          </a:p>
        </p:txBody>
      </p:sp>
      <p:sp>
        <p:nvSpPr>
          <p:cNvPr id="555" name="Retângulo 2"/>
          <p:cNvSpPr/>
          <p:nvPr/>
        </p:nvSpPr>
        <p:spPr>
          <a:xfrm>
            <a:off x="570600" y="1740240"/>
            <a:ext cx="1725120" cy="2147040"/>
          </a:xfrm>
          <a:prstGeom prst="rect">
            <a:avLst/>
          </a:prstGeom>
          <a:solidFill>
            <a:srgbClr val="fdd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6" name="CaixaDeTexto 2"/>
          <p:cNvSpPr/>
          <p:nvPr/>
        </p:nvSpPr>
        <p:spPr>
          <a:xfrm>
            <a:off x="802440" y="2118240"/>
            <a:ext cx="1285200" cy="75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7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557" name="CaixaDeTexto 2"/>
          <p:cNvSpPr/>
          <p:nvPr/>
        </p:nvSpPr>
        <p:spPr>
          <a:xfrm>
            <a:off x="651240" y="3057840"/>
            <a:ext cx="1593360" cy="6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2080" spc="-1" strike="noStrike">
                <a:solidFill>
                  <a:srgbClr val="ffffff"/>
                </a:solidFill>
                <a:latin typeface="Century Gothic"/>
                <a:ea typeface="Dotum"/>
              </a:rPr>
              <a:t>Resultados atingidos</a:t>
            </a:r>
            <a:endParaRPr b="0" lang="pt-BR" sz="2080" spc="-1" strike="noStrike">
              <a:latin typeface="Arial"/>
            </a:endParaRPr>
          </a:p>
        </p:txBody>
      </p:sp>
      <p:sp>
        <p:nvSpPr>
          <p:cNvPr id="558" name="Retângulo 5"/>
          <p:cNvSpPr/>
          <p:nvPr/>
        </p:nvSpPr>
        <p:spPr>
          <a:xfrm>
            <a:off x="2612160" y="481896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9" name="Subtítulo 5"/>
          <p:cNvSpPr/>
          <p:nvPr/>
        </p:nvSpPr>
        <p:spPr>
          <a:xfrm>
            <a:off x="2789280" y="5083920"/>
            <a:ext cx="610416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Quais as suas principais métricas?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60" name="Retângulo 7"/>
          <p:cNvSpPr/>
          <p:nvPr/>
        </p:nvSpPr>
        <p:spPr>
          <a:xfrm>
            <a:off x="2587320" y="273456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1" name="Retângulo 8"/>
          <p:cNvSpPr/>
          <p:nvPr/>
        </p:nvSpPr>
        <p:spPr>
          <a:xfrm>
            <a:off x="2587320" y="381060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2" name="Subtítulo 5"/>
          <p:cNvSpPr/>
          <p:nvPr/>
        </p:nvSpPr>
        <p:spPr>
          <a:xfrm>
            <a:off x="2764440" y="2999880"/>
            <a:ext cx="582336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O que você fez até o momento?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63" name="Subtítulo 5"/>
          <p:cNvSpPr/>
          <p:nvPr/>
        </p:nvSpPr>
        <p:spPr>
          <a:xfrm>
            <a:off x="2764440" y="4075200"/>
            <a:ext cx="592308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Quais foram as principais conquistas?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64" name="Rectangle 11"/>
          <p:cNvSpPr/>
          <p:nvPr/>
        </p:nvSpPr>
        <p:spPr>
          <a:xfrm>
            <a:off x="0" y="0"/>
            <a:ext cx="9143280" cy="161100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5" name="TextBox 12"/>
          <p:cNvSpPr/>
          <p:nvPr/>
        </p:nvSpPr>
        <p:spPr>
          <a:xfrm>
            <a:off x="548640" y="491760"/>
            <a:ext cx="79444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200" spc="-1" strike="noStrike">
                <a:solidFill>
                  <a:srgbClr val="ffffff"/>
                </a:solidFill>
                <a:latin typeface="Arial Black"/>
                <a:ea typeface="MS PGothic"/>
              </a:rPr>
              <a:t>STEP BY STEP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566" name="Imagem 8" descr=""/>
          <p:cNvPicPr/>
          <p:nvPr/>
        </p:nvPicPr>
        <p:blipFill>
          <a:blip r:embed="rId1"/>
          <a:srcRect l="0" t="0" r="0" b="24649"/>
          <a:stretch/>
        </p:blipFill>
        <p:spPr>
          <a:xfrm>
            <a:off x="7886160" y="208440"/>
            <a:ext cx="1067040" cy="52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1" dur="indefinite" restart="never" nodeType="tmRoot">
          <p:childTnLst>
            <p:seq>
              <p:cTn id="332" dur="indefinite" nodeType="mainSeq"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withEffect" fill="hold" presetClass="entr" presetID="17" presetSubtype="1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7" dur="35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8" dur="35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nodeType="withEffect" fill="hold" presetClass="entr" presetID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1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nodeType="withEffect" fill="hold" presetClass="entr" presetID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4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300"/>
                            </p:stCondLst>
                            <p:childTnLst>
                              <p:par>
                                <p:cTn id="346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348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800"/>
                            </p:stCondLst>
                            <p:childTnLst>
                              <p:par>
                                <p:cTn id="35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2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300"/>
                            </p:stCondLst>
                            <p:childTnLst>
                              <p:par>
                                <p:cTn id="354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356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800"/>
                            </p:stCondLst>
                            <p:childTnLst>
                              <p:par>
                                <p:cTn id="35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0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300"/>
                            </p:stCondLst>
                            <p:childTnLst>
                              <p:par>
                                <p:cTn id="362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364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8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114"/>
          <p:cNvSpPr/>
          <p:nvPr/>
        </p:nvSpPr>
        <p:spPr>
          <a:xfrm>
            <a:off x="555480" y="586800"/>
            <a:ext cx="708624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pt-BR" sz="3020" spc="-1" strike="noStrike">
                <a:solidFill>
                  <a:srgbClr val="0d0d0d"/>
                </a:solidFill>
                <a:latin typeface="Helvetica Neue"/>
                <a:ea typeface="Helvetica Neue"/>
              </a:rPr>
              <a:t>ROTEIRO DO PITCH</a:t>
            </a:r>
            <a:endParaRPr b="0" lang="pt-BR" sz="3020" spc="-1" strike="noStrike">
              <a:latin typeface="Arial"/>
            </a:endParaRPr>
          </a:p>
        </p:txBody>
      </p:sp>
      <p:sp>
        <p:nvSpPr>
          <p:cNvPr id="568" name="Retângulo 3"/>
          <p:cNvSpPr/>
          <p:nvPr/>
        </p:nvSpPr>
        <p:spPr>
          <a:xfrm>
            <a:off x="570600" y="1791720"/>
            <a:ext cx="1721880" cy="2147040"/>
          </a:xfrm>
          <a:prstGeom prst="rect">
            <a:avLst/>
          </a:prstGeom>
          <a:solidFill>
            <a:srgbClr val="316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9" name="CaixaDeTexto 2"/>
          <p:cNvSpPr/>
          <p:nvPr/>
        </p:nvSpPr>
        <p:spPr>
          <a:xfrm>
            <a:off x="771840" y="2169720"/>
            <a:ext cx="1286280" cy="75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1" lang="pt-PT" sz="5110" spc="-1" strike="noStrike">
                <a:solidFill>
                  <a:srgbClr val="ffffff"/>
                </a:solidFill>
                <a:latin typeface="Century Gothic"/>
                <a:ea typeface="Dotum"/>
              </a:rPr>
              <a:t>8</a:t>
            </a:r>
            <a:endParaRPr b="0" lang="pt-BR" sz="5110" spc="-1" strike="noStrike">
              <a:latin typeface="Arial"/>
            </a:endParaRPr>
          </a:p>
        </p:txBody>
      </p:sp>
      <p:sp>
        <p:nvSpPr>
          <p:cNvPr id="570" name="CaixaDeTexto 2"/>
          <p:cNvSpPr/>
          <p:nvPr/>
        </p:nvSpPr>
        <p:spPr>
          <a:xfrm>
            <a:off x="426240" y="3162240"/>
            <a:ext cx="1994760" cy="3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5000"/>
              </a:lnSpc>
              <a:buNone/>
            </a:pPr>
            <a:r>
              <a:rPr b="0" lang="pt-PT" sz="1979" spc="-1" strike="noStrike">
                <a:solidFill>
                  <a:srgbClr val="ffffff"/>
                </a:solidFill>
                <a:latin typeface="Century Gothic"/>
                <a:ea typeface="Dotum"/>
              </a:rPr>
              <a:t>Time</a:t>
            </a:r>
            <a:endParaRPr b="0" lang="pt-BR" sz="1979" spc="-1" strike="noStrike">
              <a:latin typeface="Arial"/>
            </a:endParaRPr>
          </a:p>
        </p:txBody>
      </p:sp>
      <p:sp>
        <p:nvSpPr>
          <p:cNvPr id="571" name="Retângulo 6"/>
          <p:cNvSpPr/>
          <p:nvPr/>
        </p:nvSpPr>
        <p:spPr>
          <a:xfrm>
            <a:off x="2612160" y="481896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2" name="Subtítulo 5"/>
          <p:cNvSpPr/>
          <p:nvPr/>
        </p:nvSpPr>
        <p:spPr>
          <a:xfrm>
            <a:off x="2789280" y="4968360"/>
            <a:ext cx="58982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lvl="1"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Você tem conselheiros ou mentores? Quem são eles?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73" name="Retângulo 8"/>
          <p:cNvSpPr/>
          <p:nvPr/>
        </p:nvSpPr>
        <p:spPr>
          <a:xfrm>
            <a:off x="2587320" y="273456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4" name="Retângulo 9"/>
          <p:cNvSpPr/>
          <p:nvPr/>
        </p:nvSpPr>
        <p:spPr>
          <a:xfrm>
            <a:off x="2587320" y="3810600"/>
            <a:ext cx="6330960" cy="85032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5" name="Subtítulo 5"/>
          <p:cNvSpPr/>
          <p:nvPr/>
        </p:nvSpPr>
        <p:spPr>
          <a:xfrm>
            <a:off x="2764440" y="2970720"/>
            <a:ext cx="5823360" cy="3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spcBef>
                <a:spcPts val="567"/>
              </a:spcBef>
              <a:buNone/>
              <a:tabLst>
                <a:tab algn="l" pos="0"/>
              </a:tabLst>
            </a:pPr>
            <a:r>
              <a:rPr b="1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Quem está nessa jornada com você?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76" name="Subtítulo 5"/>
          <p:cNvSpPr/>
          <p:nvPr/>
        </p:nvSpPr>
        <p:spPr>
          <a:xfrm>
            <a:off x="2764440" y="4075200"/>
            <a:ext cx="592308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lvl="1" marL="168120" indent="-168120">
              <a:lnSpc>
                <a:spcPct val="80000"/>
              </a:lnSpc>
              <a:spcAft>
                <a:spcPts val="757"/>
              </a:spcAft>
              <a:buClr>
                <a:srgbClr val="316aaf"/>
              </a:buClr>
              <a:buFont typeface="Wingdings" charset="2"/>
              <a:buChar char=""/>
            </a:pPr>
            <a:r>
              <a:rPr b="0" lang="pt-BR" sz="1890" spc="-1" strike="noStrike">
                <a:solidFill>
                  <a:srgbClr val="000000"/>
                </a:solidFill>
                <a:latin typeface="Century Gothic"/>
                <a:ea typeface="DejaVu Sans"/>
              </a:rPr>
              <a:t>Quem são os fundadores?</a:t>
            </a:r>
            <a:endParaRPr b="0" lang="pt-BR" sz="1890" spc="-1" strike="noStrike">
              <a:latin typeface="Arial"/>
            </a:endParaRPr>
          </a:p>
        </p:txBody>
      </p:sp>
      <p:sp>
        <p:nvSpPr>
          <p:cNvPr id="577" name="Rectangle 12"/>
          <p:cNvSpPr/>
          <p:nvPr/>
        </p:nvSpPr>
        <p:spPr>
          <a:xfrm>
            <a:off x="0" y="0"/>
            <a:ext cx="9143280" cy="1611000"/>
          </a:xfrm>
          <a:prstGeom prst="rect">
            <a:avLst/>
          </a:prstGeom>
          <a:solidFill>
            <a:srgbClr val="1188c7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8" name="TextBox 13"/>
          <p:cNvSpPr/>
          <p:nvPr/>
        </p:nvSpPr>
        <p:spPr>
          <a:xfrm>
            <a:off x="548640" y="491760"/>
            <a:ext cx="79444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200" spc="-1" strike="noStrike">
                <a:solidFill>
                  <a:srgbClr val="ffffff"/>
                </a:solidFill>
                <a:latin typeface="Arial Black"/>
                <a:ea typeface="MS PGothic"/>
              </a:rPr>
              <a:t>STEP BY STEP</a:t>
            </a:r>
            <a:endParaRPr b="0" lang="pt-BR" sz="3200" spc="-1" strike="noStrike">
              <a:latin typeface="Arial"/>
            </a:endParaRPr>
          </a:p>
        </p:txBody>
      </p:sp>
      <p:pic>
        <p:nvPicPr>
          <p:cNvPr id="579" name="Imagem 8" descr=""/>
          <p:cNvPicPr/>
          <p:nvPr/>
        </p:nvPicPr>
        <p:blipFill>
          <a:blip r:embed="rId1"/>
          <a:srcRect l="0" t="0" r="0" b="24649"/>
          <a:stretch/>
        </p:blipFill>
        <p:spPr>
          <a:xfrm>
            <a:off x="7886160" y="208440"/>
            <a:ext cx="1067040" cy="52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9" dur="indefinite" restart="never" nodeType="tmRoot">
          <p:childTnLst>
            <p:seq>
              <p:cTn id="370" dur="indefinite" nodeType="mainSeq"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5" dur="35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6" dur="35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nodeType="withEffect" fill="hold" presetClass="entr" presetID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9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nodeType="withEffect" fill="hold" presetClass="entr" presetID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2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700"/>
                            </p:stCondLst>
                            <p:childTnLst>
                              <p:par>
                                <p:cTn id="384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386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700"/>
                            </p:stCondLst>
                            <p:childTnLst>
                              <p:par>
                                <p:cTn id="392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394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2200"/>
                            </p:stCondLst>
                            <p:childTnLst>
                              <p:par>
                                <p:cTn id="39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8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2700"/>
                            </p:stCondLst>
                            <p:childTnLst>
                              <p:par>
                                <p:cTn id="400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402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3200"/>
                            </p:stCondLst>
                            <p:childTnLst>
                              <p:par>
                                <p:cTn id="40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6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37518</TotalTime>
  <Application>LibreOffice/7.3.3.2$Windows_X86_64 LibreOffice_project/d1d0ea68f081ee2800a922cac8f79445e4603348</Application>
  <AppVersion>15.0000</AppVersion>
  <Words>368</Words>
  <Paragraphs>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2014-01-17T20:01:10Z</dcterms:created>
  <dc:creator>Rodrigo Oliveira</dc:creator>
  <dc:description/>
  <dc:language>pt-BR</dc:language>
  <cp:lastModifiedBy/>
  <dcterms:modified xsi:type="dcterms:W3CDTF">2022-09-30T15:25:21Z</dcterms:modified>
  <cp:revision>325</cp:revision>
  <dc:subject/>
  <dc:title>PITCH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Custom</vt:lpwstr>
  </property>
  <property fmtid="{D5CDD505-2E9C-101B-9397-08002B2CF9AE}" pid="4" name="Slides">
    <vt:i4>11</vt:i4>
  </property>
</Properties>
</file>